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0" r:id="rId3"/>
    <p:sldId id="261" r:id="rId4"/>
    <p:sldId id="266" r:id="rId5"/>
    <p:sldId id="268" r:id="rId6"/>
    <p:sldId id="264" r:id="rId7"/>
    <p:sldId id="263" r:id="rId8"/>
    <p:sldId id="269" r:id="rId9"/>
    <p:sldId id="265"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4" autoAdjust="0"/>
    <p:restoredTop sz="94660"/>
  </p:normalViewPr>
  <p:slideViewPr>
    <p:cSldViewPr snapToGrid="0">
      <p:cViewPr varScale="1">
        <p:scale>
          <a:sx n="88" d="100"/>
          <a:sy n="88" d="100"/>
        </p:scale>
        <p:origin x="96" y="43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p>
            <a:fld id="{17A5568E-D698-45C2-A4B9-EEE13117F35A}" type="datetimeFigureOut">
              <a:rPr lang="en-GB" smtClean="0"/>
              <a:t>30/09/2014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E7657FA-121B-4540-B66D-2AB233FCB395}" type="slidenum">
              <a:rPr lang="en-GB" smtClean="0"/>
              <a:t>‹#›</a:t>
            </a:fld>
            <a:endParaRPr lang="en-GB"/>
          </a:p>
        </p:txBody>
      </p:sp>
    </p:spTree>
    <p:extLst>
      <p:ext uri="{BB962C8B-B14F-4D97-AF65-F5344CB8AC3E}">
        <p14:creationId xmlns:p14="http://schemas.microsoft.com/office/powerpoint/2010/main" val="32477731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17A5568E-D698-45C2-A4B9-EEE13117F35A}" type="datetimeFigureOut">
              <a:rPr lang="en-GB" smtClean="0"/>
              <a:t>30/09/2014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E7657FA-121B-4540-B66D-2AB233FCB395}" type="slidenum">
              <a:rPr lang="en-GB" smtClean="0"/>
              <a:t>‹#›</a:t>
            </a:fld>
            <a:endParaRPr lang="en-GB"/>
          </a:p>
        </p:txBody>
      </p:sp>
    </p:spTree>
    <p:extLst>
      <p:ext uri="{BB962C8B-B14F-4D97-AF65-F5344CB8AC3E}">
        <p14:creationId xmlns:p14="http://schemas.microsoft.com/office/powerpoint/2010/main" val="11277492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17A5568E-D698-45C2-A4B9-EEE13117F35A}" type="datetimeFigureOut">
              <a:rPr lang="en-GB" smtClean="0"/>
              <a:t>30/09/2014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E7657FA-121B-4540-B66D-2AB233FCB395}" type="slidenum">
              <a:rPr lang="en-GB" smtClean="0"/>
              <a:t>‹#›</a:t>
            </a:fld>
            <a:endParaRPr lang="en-GB"/>
          </a:p>
        </p:txBody>
      </p:sp>
    </p:spTree>
    <p:extLst>
      <p:ext uri="{BB962C8B-B14F-4D97-AF65-F5344CB8AC3E}">
        <p14:creationId xmlns:p14="http://schemas.microsoft.com/office/powerpoint/2010/main" val="40253131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17A5568E-D698-45C2-A4B9-EEE13117F35A}" type="datetimeFigureOut">
              <a:rPr lang="en-GB" smtClean="0"/>
              <a:t>30/09/2014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E7657FA-121B-4540-B66D-2AB233FCB395}" type="slidenum">
              <a:rPr lang="en-GB" smtClean="0"/>
              <a:t>‹#›</a:t>
            </a:fld>
            <a:endParaRPr lang="en-GB"/>
          </a:p>
        </p:txBody>
      </p:sp>
    </p:spTree>
    <p:extLst>
      <p:ext uri="{BB962C8B-B14F-4D97-AF65-F5344CB8AC3E}">
        <p14:creationId xmlns:p14="http://schemas.microsoft.com/office/powerpoint/2010/main" val="6554717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7A5568E-D698-45C2-A4B9-EEE13117F35A}" type="datetimeFigureOut">
              <a:rPr lang="en-GB" smtClean="0"/>
              <a:t>30/09/2014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E7657FA-121B-4540-B66D-2AB233FCB395}" type="slidenum">
              <a:rPr lang="en-GB" smtClean="0"/>
              <a:t>‹#›</a:t>
            </a:fld>
            <a:endParaRPr lang="en-GB"/>
          </a:p>
        </p:txBody>
      </p:sp>
    </p:spTree>
    <p:extLst>
      <p:ext uri="{BB962C8B-B14F-4D97-AF65-F5344CB8AC3E}">
        <p14:creationId xmlns:p14="http://schemas.microsoft.com/office/powerpoint/2010/main" val="23464353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p>
            <a:fld id="{17A5568E-D698-45C2-A4B9-EEE13117F35A}" type="datetimeFigureOut">
              <a:rPr lang="en-GB" smtClean="0"/>
              <a:t>30/09/2014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8E7657FA-121B-4540-B66D-2AB233FCB395}" type="slidenum">
              <a:rPr lang="en-GB" smtClean="0"/>
              <a:t>‹#›</a:t>
            </a:fld>
            <a:endParaRPr lang="en-GB"/>
          </a:p>
        </p:txBody>
      </p:sp>
    </p:spTree>
    <p:extLst>
      <p:ext uri="{BB962C8B-B14F-4D97-AF65-F5344CB8AC3E}">
        <p14:creationId xmlns:p14="http://schemas.microsoft.com/office/powerpoint/2010/main" val="24023779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p>
            <a:fld id="{17A5568E-D698-45C2-A4B9-EEE13117F35A}" type="datetimeFigureOut">
              <a:rPr lang="en-GB" smtClean="0"/>
              <a:t>30/09/2014</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8E7657FA-121B-4540-B66D-2AB233FCB395}" type="slidenum">
              <a:rPr lang="en-GB" smtClean="0"/>
              <a:t>‹#›</a:t>
            </a:fld>
            <a:endParaRPr lang="en-GB"/>
          </a:p>
        </p:txBody>
      </p:sp>
    </p:spTree>
    <p:extLst>
      <p:ext uri="{BB962C8B-B14F-4D97-AF65-F5344CB8AC3E}">
        <p14:creationId xmlns:p14="http://schemas.microsoft.com/office/powerpoint/2010/main" val="8205486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p>
            <a:fld id="{17A5568E-D698-45C2-A4B9-EEE13117F35A}" type="datetimeFigureOut">
              <a:rPr lang="en-GB" smtClean="0"/>
              <a:t>30/09/2014</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8E7657FA-121B-4540-B66D-2AB233FCB395}" type="slidenum">
              <a:rPr lang="en-GB" smtClean="0"/>
              <a:t>‹#›</a:t>
            </a:fld>
            <a:endParaRPr lang="en-GB"/>
          </a:p>
        </p:txBody>
      </p:sp>
    </p:spTree>
    <p:extLst>
      <p:ext uri="{BB962C8B-B14F-4D97-AF65-F5344CB8AC3E}">
        <p14:creationId xmlns:p14="http://schemas.microsoft.com/office/powerpoint/2010/main" val="34671892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7A5568E-D698-45C2-A4B9-EEE13117F35A}" type="datetimeFigureOut">
              <a:rPr lang="en-GB" smtClean="0"/>
              <a:t>30/09/2014</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8E7657FA-121B-4540-B66D-2AB233FCB395}" type="slidenum">
              <a:rPr lang="en-GB" smtClean="0"/>
              <a:t>‹#›</a:t>
            </a:fld>
            <a:endParaRPr lang="en-GB"/>
          </a:p>
        </p:txBody>
      </p:sp>
    </p:spTree>
    <p:extLst>
      <p:ext uri="{BB962C8B-B14F-4D97-AF65-F5344CB8AC3E}">
        <p14:creationId xmlns:p14="http://schemas.microsoft.com/office/powerpoint/2010/main" val="40416587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7A5568E-D698-45C2-A4B9-EEE13117F35A}" type="datetimeFigureOut">
              <a:rPr lang="en-GB" smtClean="0"/>
              <a:t>30/09/2014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8E7657FA-121B-4540-B66D-2AB233FCB395}" type="slidenum">
              <a:rPr lang="en-GB" smtClean="0"/>
              <a:t>‹#›</a:t>
            </a:fld>
            <a:endParaRPr lang="en-GB"/>
          </a:p>
        </p:txBody>
      </p:sp>
    </p:spTree>
    <p:extLst>
      <p:ext uri="{BB962C8B-B14F-4D97-AF65-F5344CB8AC3E}">
        <p14:creationId xmlns:p14="http://schemas.microsoft.com/office/powerpoint/2010/main" val="38370544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7A5568E-D698-45C2-A4B9-EEE13117F35A}" type="datetimeFigureOut">
              <a:rPr lang="en-GB" smtClean="0"/>
              <a:t>30/09/2014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8E7657FA-121B-4540-B66D-2AB233FCB395}" type="slidenum">
              <a:rPr lang="en-GB" smtClean="0"/>
              <a:t>‹#›</a:t>
            </a:fld>
            <a:endParaRPr lang="en-GB"/>
          </a:p>
        </p:txBody>
      </p:sp>
    </p:spTree>
    <p:extLst>
      <p:ext uri="{BB962C8B-B14F-4D97-AF65-F5344CB8AC3E}">
        <p14:creationId xmlns:p14="http://schemas.microsoft.com/office/powerpoint/2010/main" val="27980106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7A5568E-D698-45C2-A4B9-EEE13117F35A}" type="datetimeFigureOut">
              <a:rPr lang="en-GB" smtClean="0"/>
              <a:t>30/09/2014</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E7657FA-121B-4540-B66D-2AB233FCB395}" type="slidenum">
              <a:rPr lang="en-GB" smtClean="0"/>
              <a:t>‹#›</a:t>
            </a:fld>
            <a:endParaRPr lang="en-GB"/>
          </a:p>
        </p:txBody>
      </p:sp>
    </p:spTree>
    <p:extLst>
      <p:ext uri="{BB962C8B-B14F-4D97-AF65-F5344CB8AC3E}">
        <p14:creationId xmlns:p14="http://schemas.microsoft.com/office/powerpoint/2010/main" val="325395128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9.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jpeg"/></Relationships>
</file>

<file path=ppt/slides/_rels/slide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dirty="0" smtClean="0"/>
              <a:t>Group 15</a:t>
            </a:r>
            <a:br>
              <a:rPr lang="en-GB" dirty="0" smtClean="0"/>
            </a:br>
            <a:r>
              <a:rPr lang="en-GB" dirty="0" smtClean="0"/>
              <a:t>Embedded Systems</a:t>
            </a:r>
            <a:endParaRPr lang="en-GB" dirty="0"/>
          </a:p>
        </p:txBody>
      </p:sp>
      <p:pic>
        <p:nvPicPr>
          <p:cNvPr id="8" name="Picture Placeholder 7"/>
          <p:cNvPicPr>
            <a:picLocks noGrp="1" noChangeAspect="1"/>
          </p:cNvPicPr>
          <p:nvPr>
            <p:ph type="pic" idx="1"/>
          </p:nvPr>
        </p:nvPicPr>
        <p:blipFill>
          <a:blip r:embed="rId2"/>
          <a:srcRect t="20416" b="20416"/>
          <a:stretch>
            <a:fillRect/>
          </a:stretch>
        </p:blipFill>
        <p:spPr>
          <a:prstGeom prst="rect">
            <a:avLst/>
          </a:prstGeom>
        </p:spPr>
      </p:pic>
      <p:sp>
        <p:nvSpPr>
          <p:cNvPr id="7" name="Text Placeholder 6"/>
          <p:cNvSpPr>
            <a:spLocks noGrp="1"/>
          </p:cNvSpPr>
          <p:nvPr>
            <p:ph type="body" sz="half" idx="2"/>
          </p:nvPr>
        </p:nvSpPr>
        <p:spPr/>
        <p:txBody>
          <a:bodyPr/>
          <a:lstStyle/>
          <a:p>
            <a:pPr marL="285750" indent="-285750">
              <a:buFont typeface="Arial" panose="020B0604020202020204" pitchFamily="34" charset="0"/>
              <a:buChar char="•"/>
            </a:pPr>
            <a:r>
              <a:rPr lang="en-GB" dirty="0" smtClean="0"/>
              <a:t>Thomas </a:t>
            </a:r>
            <a:r>
              <a:rPr lang="en-GB" dirty="0" err="1" smtClean="0"/>
              <a:t>Durston</a:t>
            </a:r>
            <a:endParaRPr lang="en-GB" dirty="0" smtClean="0"/>
          </a:p>
          <a:p>
            <a:pPr marL="285750" indent="-285750">
              <a:buFont typeface="Arial" panose="020B0604020202020204" pitchFamily="34" charset="0"/>
              <a:buChar char="•"/>
            </a:pPr>
            <a:r>
              <a:rPr lang="en-GB" dirty="0" smtClean="0"/>
              <a:t>Guy Richardson</a:t>
            </a:r>
          </a:p>
          <a:p>
            <a:pPr marL="285750" indent="-285750">
              <a:buFont typeface="Arial" panose="020B0604020202020204" pitchFamily="34" charset="0"/>
              <a:buChar char="•"/>
            </a:pPr>
            <a:r>
              <a:rPr lang="en-GB" dirty="0" smtClean="0"/>
              <a:t>Matthew Price</a:t>
            </a:r>
          </a:p>
          <a:p>
            <a:pPr marL="285750" indent="-285750">
              <a:buFont typeface="Arial" panose="020B0604020202020204" pitchFamily="34" charset="0"/>
              <a:buChar char="•"/>
            </a:pPr>
            <a:r>
              <a:rPr lang="en-GB" dirty="0" smtClean="0"/>
              <a:t>Ashley Harris</a:t>
            </a:r>
          </a:p>
          <a:p>
            <a:pPr marL="285750" indent="-285750">
              <a:buFont typeface="Arial" panose="020B0604020202020204" pitchFamily="34" charset="0"/>
              <a:buChar char="•"/>
            </a:pPr>
            <a:r>
              <a:rPr lang="en-GB" dirty="0" smtClean="0"/>
              <a:t>Alice Cole</a:t>
            </a:r>
          </a:p>
          <a:p>
            <a:pPr marL="285750" indent="-285750">
              <a:buFont typeface="Arial" panose="020B0604020202020204" pitchFamily="34" charset="0"/>
              <a:buChar char="•"/>
            </a:pPr>
            <a:r>
              <a:rPr lang="en-GB" dirty="0" smtClean="0"/>
              <a:t>Alex </a:t>
            </a:r>
            <a:r>
              <a:rPr lang="en-GB" dirty="0" err="1" smtClean="0"/>
              <a:t>Rigas</a:t>
            </a:r>
            <a:endParaRPr lang="en-GB" dirty="0" smtClean="0"/>
          </a:p>
          <a:p>
            <a:pPr marL="285750" indent="-285750">
              <a:buFont typeface="Arial" panose="020B0604020202020204" pitchFamily="34" charset="0"/>
              <a:buChar char="•"/>
            </a:pPr>
            <a:r>
              <a:rPr lang="en-GB" dirty="0" smtClean="0"/>
              <a:t>Fraser McDonald</a:t>
            </a:r>
          </a:p>
          <a:p>
            <a:pPr marL="285750" indent="-285750">
              <a:buFont typeface="Arial" panose="020B0604020202020204" pitchFamily="34" charset="0"/>
              <a:buChar char="•"/>
            </a:pPr>
            <a:r>
              <a:rPr lang="en-GB" dirty="0" smtClean="0"/>
              <a:t>Jason </a:t>
            </a:r>
            <a:r>
              <a:rPr lang="en-GB" dirty="0" err="1" smtClean="0"/>
              <a:t>Choo</a:t>
            </a:r>
            <a:endParaRPr lang="en-GB" dirty="0" smtClean="0"/>
          </a:p>
        </p:txBody>
      </p:sp>
    </p:spTree>
    <p:extLst>
      <p:ext uri="{BB962C8B-B14F-4D97-AF65-F5344CB8AC3E}">
        <p14:creationId xmlns:p14="http://schemas.microsoft.com/office/powerpoint/2010/main" val="1969730520"/>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Bus arrival time</a:t>
            </a:r>
            <a:endParaRPr lang="en-GB" dirty="0"/>
          </a:p>
        </p:txBody>
      </p:sp>
      <p:pic>
        <p:nvPicPr>
          <p:cNvPr id="5" name="Picture Placeholder 4"/>
          <p:cNvPicPr>
            <a:picLocks noGrp="1" noChangeAspect="1"/>
          </p:cNvPicPr>
          <p:nvPr>
            <p:ph type="pic" idx="1"/>
          </p:nvPr>
        </p:nvPicPr>
        <p:blipFill>
          <a:blip r:embed="rId2" cstate="print">
            <a:extLst>
              <a:ext uri="{28A0092B-C50C-407E-A947-70E740481C1C}">
                <a14:useLocalDpi xmlns:a14="http://schemas.microsoft.com/office/drawing/2010/main" val="0"/>
              </a:ext>
            </a:extLst>
          </a:blip>
          <a:srcRect t="20390" b="20390"/>
          <a:stretch>
            <a:fillRect/>
          </a:stretch>
        </p:blipFill>
        <p:spPr/>
      </p:pic>
      <p:sp>
        <p:nvSpPr>
          <p:cNvPr id="4" name="Text Placeholder 3"/>
          <p:cNvSpPr>
            <a:spLocks noGrp="1"/>
          </p:cNvSpPr>
          <p:nvPr>
            <p:ph type="body" sz="half" idx="2"/>
          </p:nvPr>
        </p:nvSpPr>
        <p:spPr/>
        <p:txBody>
          <a:bodyPr/>
          <a:lstStyle/>
          <a:p>
            <a:r>
              <a:rPr lang="en-GB" dirty="0" smtClean="0"/>
              <a:t>Display shows the times that busses will arrive based on GPS location. This could take into account the speed of the bus and even traffic.</a:t>
            </a:r>
          </a:p>
          <a:p>
            <a:endParaRPr lang="en-GB" dirty="0"/>
          </a:p>
          <a:p>
            <a:r>
              <a:rPr lang="en-GB" dirty="0" smtClean="0"/>
              <a:t>Location: 	Column Road</a:t>
            </a:r>
            <a:endParaRPr lang="en-GB" dirty="0"/>
          </a:p>
        </p:txBody>
      </p:sp>
    </p:spTree>
    <p:extLst>
      <p:ext uri="{BB962C8B-B14F-4D97-AF65-F5344CB8AC3E}">
        <p14:creationId xmlns:p14="http://schemas.microsoft.com/office/powerpoint/2010/main" val="55229682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4">
                                            <p:txEl>
                                              <p:pRg st="0" end="0"/>
                                            </p:txEl>
                                          </p:spTgt>
                                        </p:tgtEl>
                                        <p:attrNameLst>
                                          <p:attrName>style.visibility</p:attrName>
                                        </p:attrNameLst>
                                      </p:cBhvr>
                                      <p:to>
                                        <p:strVal val="visible"/>
                                      </p:to>
                                    </p:set>
                                    <p:anim calcmode="lin" valueType="num">
                                      <p:cBhvr additive="base">
                                        <p:cTn id="15"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4">
                                            <p:txEl>
                                              <p:pRg st="0" end="0"/>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anim calcmode="lin" valueType="num">
                                      <p:cBhvr additive="base">
                                        <p:cTn id="19"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Traffic Light Trigger	</a:t>
            </a:r>
            <a:endParaRPr lang="en-GB" dirty="0"/>
          </a:p>
        </p:txBody>
      </p:sp>
      <p:pic>
        <p:nvPicPr>
          <p:cNvPr id="5" name="Picture Placeholder 4"/>
          <p:cNvPicPr>
            <a:picLocks noGrp="1" noChangeAspect="1"/>
          </p:cNvPicPr>
          <p:nvPr>
            <p:ph type="pic" idx="1"/>
          </p:nvPr>
        </p:nvPicPr>
        <p:blipFill>
          <a:blip r:embed="rId2" cstate="print">
            <a:extLst>
              <a:ext uri="{28A0092B-C50C-407E-A947-70E740481C1C}">
                <a14:useLocalDpi xmlns:a14="http://schemas.microsoft.com/office/drawing/2010/main" val="0"/>
              </a:ext>
            </a:extLst>
          </a:blip>
          <a:srcRect t="20390" b="20390"/>
          <a:stretch>
            <a:fillRect/>
          </a:stretch>
        </p:blipFill>
        <p:spPr/>
      </p:pic>
      <p:sp>
        <p:nvSpPr>
          <p:cNvPr id="4" name="Text Placeholder 3"/>
          <p:cNvSpPr>
            <a:spLocks noGrp="1"/>
          </p:cNvSpPr>
          <p:nvPr>
            <p:ph type="body" sz="half" idx="2"/>
          </p:nvPr>
        </p:nvSpPr>
        <p:spPr/>
        <p:txBody>
          <a:bodyPr/>
          <a:lstStyle/>
          <a:p>
            <a:r>
              <a:rPr lang="en-GB" dirty="0" smtClean="0"/>
              <a:t>When the pedestrian presses the button, A signal is sent indicating that they would like to cross the road. The traffic light system will respond by changing the green light to red informing the road users that they have to stop.</a:t>
            </a:r>
          </a:p>
          <a:p>
            <a:endParaRPr lang="en-GB" dirty="0" smtClean="0"/>
          </a:p>
          <a:p>
            <a:r>
              <a:rPr lang="en-GB" dirty="0" smtClean="0"/>
              <a:t>Location: Cardiff Central</a:t>
            </a:r>
            <a:endParaRPr lang="en-GB" dirty="0"/>
          </a:p>
        </p:txBody>
      </p:sp>
    </p:spTree>
    <p:extLst>
      <p:ext uri="{BB962C8B-B14F-4D97-AF65-F5344CB8AC3E}">
        <p14:creationId xmlns:p14="http://schemas.microsoft.com/office/powerpoint/2010/main" val="108256097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mph" presetSubtype="0" fill="hold" grpId="0" nodeType="clickEffect">
                                  <p:stCondLst>
                                    <p:cond delay="0"/>
                                  </p:stCondLst>
                                  <p:iterate type="lt">
                                    <p:tmPct val="4000"/>
                                  </p:iterate>
                                  <p:childTnLst>
                                    <p:set>
                                      <p:cBhvr override="childStyle">
                                        <p:cTn id="6" dur="500" fill="hold"/>
                                        <p:tgtEl>
                                          <p:spTgt spid="2"/>
                                        </p:tgtEl>
                                        <p:attrNameLst>
                                          <p:attrName>style.color</p:attrName>
                                        </p:attrNameLst>
                                      </p:cBhvr>
                                      <p:to>
                                        <p:clrVal>
                                          <a:srgbClr val="FF0000"/>
                                        </p:clrVal>
                                      </p:to>
                                    </p:set>
                                    <p:set>
                                      <p:cBhvr>
                                        <p:cTn id="7" dur="500" fill="hold"/>
                                        <p:tgtEl>
                                          <p:spTgt spid="2"/>
                                        </p:tgtEl>
                                        <p:attrNameLst>
                                          <p:attrName>fillcolor</p:attrName>
                                        </p:attrNameLst>
                                      </p:cBhvr>
                                      <p:to>
                                        <p:clrVal>
                                          <a:srgbClr val="FF0000"/>
                                        </p:clrVal>
                                      </p:to>
                                    </p:set>
                                    <p:set>
                                      <p:cBhvr>
                                        <p:cTn id="8" dur="500" fill="hold"/>
                                        <p:tgtEl>
                                          <p:spTgt spid="2"/>
                                        </p:tgtEl>
                                        <p:attrNameLst>
                                          <p:attrName>fill.type</p:attrName>
                                        </p:attrNameLst>
                                      </p:cBhvr>
                                      <p:to>
                                        <p:strVal val="solid"/>
                                      </p:to>
                                    </p:set>
                                  </p:childTnLst>
                                </p:cTn>
                              </p:par>
                              <p:par>
                                <p:cTn id="9" presetID="2" presetClass="entr" presetSubtype="4"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par>
                          <p:cTn id="13" fill="hold">
                            <p:stCondLst>
                              <p:cond delay="860"/>
                            </p:stCondLst>
                            <p:childTnLst>
                              <p:par>
                                <p:cTn id="14" presetID="16" presetClass="emph" presetSubtype="0" fill="hold" grpId="0" nodeType="afterEffect">
                                  <p:stCondLst>
                                    <p:cond delay="0"/>
                                  </p:stCondLst>
                                  <p:iterate type="wd">
                                    <p:tmPct val="4000"/>
                                  </p:iterate>
                                  <p:childTnLst>
                                    <p:set>
                                      <p:cBhvr override="childStyle">
                                        <p:cTn id="15" dur="500" fill="hold"/>
                                        <p:tgtEl>
                                          <p:spTgt spid="4">
                                            <p:txEl>
                                              <p:pRg st="0" end="0"/>
                                            </p:txEl>
                                          </p:spTgt>
                                        </p:tgtEl>
                                        <p:attrNameLst>
                                          <p:attrName>style.color</p:attrName>
                                        </p:attrNameLst>
                                      </p:cBhvr>
                                      <p:to>
                                        <p:clrVal>
                                          <a:schemeClr val="accent2"/>
                                        </p:clrVal>
                                      </p:to>
                                    </p:set>
                                    <p:set>
                                      <p:cBhvr>
                                        <p:cTn id="16" dur="500" fill="hold"/>
                                        <p:tgtEl>
                                          <p:spTgt spid="4">
                                            <p:txEl>
                                              <p:pRg st="0" end="0"/>
                                            </p:txEl>
                                          </p:spTgt>
                                        </p:tgtEl>
                                        <p:attrNameLst>
                                          <p:attrName>fillcolor</p:attrName>
                                        </p:attrNameLst>
                                      </p:cBhvr>
                                      <p:to>
                                        <p:clrVal>
                                          <a:schemeClr val="accent2"/>
                                        </p:clrVal>
                                      </p:to>
                                    </p:set>
                                    <p:set>
                                      <p:cBhvr>
                                        <p:cTn id="17" dur="500" fill="hold"/>
                                        <p:tgtEl>
                                          <p:spTgt spid="4">
                                            <p:txEl>
                                              <p:pRg st="0" end="0"/>
                                            </p:txEl>
                                          </p:spTgt>
                                        </p:tgtEl>
                                        <p:attrNameLst>
                                          <p:attrName>fill.type</p:attrName>
                                        </p:attrNameLst>
                                      </p:cBhvr>
                                      <p:to>
                                        <p:strVal val="solid"/>
                                      </p:to>
                                    </p:set>
                                  </p:childTnLst>
                                </p:cTn>
                              </p:par>
                            </p:childTnLst>
                          </p:cTn>
                        </p:par>
                        <p:par>
                          <p:cTn id="18" fill="hold">
                            <p:stCondLst>
                              <p:cond delay="2220"/>
                            </p:stCondLst>
                            <p:childTnLst>
                              <p:par>
                                <p:cTn id="19" presetID="16" presetClass="emph" presetSubtype="0" fill="hold" grpId="0" nodeType="afterEffect">
                                  <p:stCondLst>
                                    <p:cond delay="0"/>
                                  </p:stCondLst>
                                  <p:iterate type="lt">
                                    <p:tmPct val="4000"/>
                                  </p:iterate>
                                  <p:childTnLst>
                                    <p:set>
                                      <p:cBhvr override="childStyle">
                                        <p:cTn id="20" dur="500" fill="hold"/>
                                        <p:tgtEl>
                                          <p:spTgt spid="4">
                                            <p:txEl>
                                              <p:pRg st="2" end="2"/>
                                            </p:txEl>
                                          </p:spTgt>
                                        </p:tgtEl>
                                        <p:attrNameLst>
                                          <p:attrName>style.color</p:attrName>
                                        </p:attrNameLst>
                                      </p:cBhvr>
                                      <p:to>
                                        <p:clrVal>
                                          <a:srgbClr val="92D050"/>
                                        </p:clrVal>
                                      </p:to>
                                    </p:set>
                                    <p:set>
                                      <p:cBhvr>
                                        <p:cTn id="21" dur="500" fill="hold"/>
                                        <p:tgtEl>
                                          <p:spTgt spid="4">
                                            <p:txEl>
                                              <p:pRg st="2" end="2"/>
                                            </p:txEl>
                                          </p:spTgt>
                                        </p:tgtEl>
                                        <p:attrNameLst>
                                          <p:attrName>fillcolor</p:attrName>
                                        </p:attrNameLst>
                                      </p:cBhvr>
                                      <p:to>
                                        <p:clrVal>
                                          <a:srgbClr val="92D050"/>
                                        </p:clrVal>
                                      </p:to>
                                    </p:set>
                                    <p:set>
                                      <p:cBhvr>
                                        <p:cTn id="22" dur="500" fill="hold"/>
                                        <p:tgtEl>
                                          <p:spTgt spid="4">
                                            <p:txEl>
                                              <p:pRg st="2" end="2"/>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solidFill>
                  <a:srgbClr val="FF0000"/>
                </a:solidFill>
              </a:rPr>
              <a:t>Security and Alarms</a:t>
            </a:r>
            <a:endParaRPr lang="en-GB" dirty="0">
              <a:solidFill>
                <a:srgbClr val="FF0000"/>
              </a:solidFill>
            </a:endParaRPr>
          </a:p>
        </p:txBody>
      </p:sp>
      <p:sp>
        <p:nvSpPr>
          <p:cNvPr id="4" name="Text Placeholder 3"/>
          <p:cNvSpPr>
            <a:spLocks noGrp="1"/>
          </p:cNvSpPr>
          <p:nvPr>
            <p:ph type="body" sz="half" idx="2"/>
          </p:nvPr>
        </p:nvSpPr>
        <p:spPr/>
        <p:txBody>
          <a:bodyPr>
            <a:normAutofit fontScale="85000" lnSpcReduction="20000"/>
          </a:bodyPr>
          <a:lstStyle/>
          <a:p>
            <a:r>
              <a:rPr lang="en-GB" dirty="0" smtClean="0"/>
              <a:t>The majority of shops and other buildings have security and or fire alarm systems. </a:t>
            </a:r>
          </a:p>
          <a:p>
            <a:endParaRPr lang="en-GB" dirty="0"/>
          </a:p>
          <a:p>
            <a:r>
              <a:rPr lang="en-GB" dirty="0" smtClean="0"/>
              <a:t>Security systems are generally triggered automatically when something </a:t>
            </a:r>
            <a:r>
              <a:rPr lang="en-GB" dirty="0" err="1" smtClean="0"/>
              <a:t>i.e</a:t>
            </a:r>
            <a:r>
              <a:rPr lang="en-GB" dirty="0" smtClean="0"/>
              <a:t> a security tag passes through a sensor, sounding the alarm and informing staff, there are sometimes manual overrides such as switches for staff to trigger manually if they feel threatened or notice suspicious behaviour.</a:t>
            </a:r>
          </a:p>
          <a:p>
            <a:endParaRPr lang="en-GB" dirty="0"/>
          </a:p>
          <a:p>
            <a:r>
              <a:rPr lang="en-GB" dirty="0" smtClean="0"/>
              <a:t>Fire systems operate in a similar manner, automatically triggered if a fire is detected or manually triggered by a person if they encounter a fire before the automatic alarm is triggered. Modern fire alarms also send alerts to the local fire brigade.</a:t>
            </a:r>
          </a:p>
          <a:p>
            <a:endParaRPr lang="en-GB" dirty="0"/>
          </a:p>
          <a:p>
            <a:r>
              <a:rPr lang="en-GB" dirty="0" smtClean="0"/>
              <a:t>Location: St. </a:t>
            </a:r>
            <a:r>
              <a:rPr lang="en-GB" dirty="0" err="1" smtClean="0"/>
              <a:t>Davids</a:t>
            </a:r>
            <a:r>
              <a:rPr lang="en-GB" dirty="0" smtClean="0"/>
              <a:t> Centre</a:t>
            </a:r>
            <a:endParaRPr lang="en-GB" dirty="0"/>
          </a:p>
        </p:txBody>
      </p:sp>
      <p:pic>
        <p:nvPicPr>
          <p:cNvPr id="13" name="Picture Placeholder 12"/>
          <p:cNvPicPr>
            <a:picLocks noGrp="1" noChangeAspect="1"/>
          </p:cNvPicPr>
          <p:nvPr>
            <p:ph type="pic" idx="1"/>
          </p:nvPr>
        </p:nvPicPr>
        <p:blipFill>
          <a:blip r:embed="rId2" cstate="print">
            <a:extLst>
              <a:ext uri="{28A0092B-C50C-407E-A947-70E740481C1C}">
                <a14:useLocalDpi xmlns:a14="http://schemas.microsoft.com/office/drawing/2010/main" val="0"/>
              </a:ext>
            </a:extLst>
          </a:blip>
          <a:srcRect t="24674" b="24674"/>
          <a:stretch>
            <a:fillRect/>
          </a:stretch>
        </p:blipFill>
        <p:spPr>
          <a:xfrm>
            <a:off x="5015702" y="182526"/>
            <a:ext cx="3511268" cy="2606454"/>
          </a:xfrm>
        </p:spPr>
      </p:pic>
      <p:sp>
        <p:nvSpPr>
          <p:cNvPr id="10" name="Picture Placeholder 6"/>
          <p:cNvSpPr txBox="1">
            <a:spLocks/>
          </p:cNvSpPr>
          <p:nvPr/>
        </p:nvSpPr>
        <p:spPr>
          <a:xfrm>
            <a:off x="8588809" y="3811876"/>
            <a:ext cx="3046412" cy="2057111"/>
          </a:xfrm>
          <a:prstGeom prst="rect">
            <a:avLst/>
          </a:prstGeom>
        </p:spPr>
      </p:sp>
      <p:sp>
        <p:nvSpPr>
          <p:cNvPr id="11" name="Picture Placeholder 6"/>
          <p:cNvSpPr txBox="1">
            <a:spLocks/>
          </p:cNvSpPr>
          <p:nvPr/>
        </p:nvSpPr>
        <p:spPr>
          <a:xfrm>
            <a:off x="8588809" y="457198"/>
            <a:ext cx="3046412" cy="2057111"/>
          </a:xfrm>
          <a:prstGeom prst="rect">
            <a:avLst/>
          </a:prstGeom>
        </p:spPr>
      </p:sp>
      <p:pic>
        <p:nvPicPr>
          <p:cNvPr id="14" name="Pictur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04082" y="182526"/>
            <a:ext cx="3438328" cy="2578746"/>
          </a:xfrm>
          <a:prstGeom prst="rect">
            <a:avLst/>
          </a:prstGeom>
        </p:spPr>
      </p:pic>
      <p:pic>
        <p:nvPicPr>
          <p:cNvPr id="15" name="Picture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22127" y="2842490"/>
            <a:ext cx="2272289" cy="3029719"/>
          </a:xfrm>
          <a:prstGeom prst="rect">
            <a:avLst/>
          </a:prstGeom>
        </p:spPr>
      </p:pic>
      <p:pic>
        <p:nvPicPr>
          <p:cNvPr id="16" name="Picture 1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453872" y="2842490"/>
            <a:ext cx="2269872" cy="3026497"/>
          </a:xfrm>
          <a:prstGeom prst="rect">
            <a:avLst/>
          </a:prstGeom>
        </p:spPr>
      </p:pic>
      <p:pic>
        <p:nvPicPr>
          <p:cNvPr id="17" name="Picture 1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872538" y="2842489"/>
            <a:ext cx="2269872" cy="3026497"/>
          </a:xfrm>
          <a:prstGeom prst="rect">
            <a:avLst/>
          </a:prstGeom>
        </p:spPr>
      </p:pic>
    </p:spTree>
    <p:extLst>
      <p:ext uri="{BB962C8B-B14F-4D97-AF65-F5344CB8AC3E}">
        <p14:creationId xmlns:p14="http://schemas.microsoft.com/office/powerpoint/2010/main" val="106252530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4" presetClass="emph" presetSubtype="0" fill="hold" grpId="0" nodeType="withEffect">
                                  <p:stCondLst>
                                    <p:cond delay="0"/>
                                  </p:stCondLst>
                                  <p:iterate type="lt">
                                    <p:tmPct val="10000"/>
                                  </p:iterate>
                                  <p:childTnLst>
                                    <p:animMotion origin="layout" path="M 0.0 0.0 L 0.0 -0.07213" pathEditMode="relative" ptsTypes="">
                                      <p:cBhvr>
                                        <p:cTn id="6" dur="250" accel="50000" decel="50000" autoRev="1" fill="hold">
                                          <p:stCondLst>
                                            <p:cond delay="0"/>
                                          </p:stCondLst>
                                        </p:cTn>
                                        <p:tgtEl>
                                          <p:spTgt spid="2"/>
                                        </p:tgtEl>
                                        <p:attrNameLst>
                                          <p:attrName>ppt_x</p:attrName>
                                          <p:attrName>ppt_y</p:attrName>
                                        </p:attrNameLst>
                                      </p:cBhvr>
                                    </p:animMotion>
                                    <p:animRot by="1500000">
                                      <p:cBhvr>
                                        <p:cTn id="7" dur="125" fill="hold">
                                          <p:stCondLst>
                                            <p:cond delay="0"/>
                                          </p:stCondLst>
                                        </p:cTn>
                                        <p:tgtEl>
                                          <p:spTgt spid="2"/>
                                        </p:tgtEl>
                                        <p:attrNameLst>
                                          <p:attrName>r</p:attrName>
                                        </p:attrNameLst>
                                      </p:cBhvr>
                                    </p:animRot>
                                    <p:animRot by="-1500000">
                                      <p:cBhvr>
                                        <p:cTn id="8" dur="125" fill="hold">
                                          <p:stCondLst>
                                            <p:cond delay="125"/>
                                          </p:stCondLst>
                                        </p:cTn>
                                        <p:tgtEl>
                                          <p:spTgt spid="2"/>
                                        </p:tgtEl>
                                        <p:attrNameLst>
                                          <p:attrName>r</p:attrName>
                                        </p:attrNameLst>
                                      </p:cBhvr>
                                    </p:animRot>
                                    <p:animRot by="-1500000">
                                      <p:cBhvr>
                                        <p:cTn id="9" dur="125" fill="hold">
                                          <p:stCondLst>
                                            <p:cond delay="250"/>
                                          </p:stCondLst>
                                        </p:cTn>
                                        <p:tgtEl>
                                          <p:spTgt spid="2"/>
                                        </p:tgtEl>
                                        <p:attrNameLst>
                                          <p:attrName>r</p:attrName>
                                        </p:attrNameLst>
                                      </p:cBhvr>
                                    </p:animRot>
                                    <p:animRot by="1500000">
                                      <p:cBhvr>
                                        <p:cTn id="10" dur="125" fill="hold">
                                          <p:stCondLst>
                                            <p:cond delay="375"/>
                                          </p:stCondLst>
                                        </p:cTn>
                                        <p:tgtEl>
                                          <p:spTgt spid="2"/>
                                        </p:tgtEl>
                                        <p:attrNameLst>
                                          <p:attrName>r</p:attrName>
                                        </p:attrNameLst>
                                      </p:cBhvr>
                                    </p:animRot>
                                  </p:childTnLst>
                                </p:cTn>
                              </p:par>
                              <p:par>
                                <p:cTn id="11" presetID="27" presetClass="emph" presetSubtype="0" repeatCount="indefinite" fill="remove" grpId="0" nodeType="withEffect">
                                  <p:stCondLst>
                                    <p:cond delay="0"/>
                                  </p:stCondLst>
                                  <p:endCondLst>
                                    <p:cond evt="onNext" delay="0">
                                      <p:tgtEl>
                                        <p:sldTgt/>
                                      </p:tgtEl>
                                    </p:cond>
                                  </p:endCondLst>
                                  <p:childTnLst>
                                    <p:animClr clrSpc="rgb" dir="cw">
                                      <p:cBhvr override="childStyle">
                                        <p:cTn id="12" dur="250" autoRev="1" fill="remove"/>
                                        <p:tgtEl>
                                          <p:spTgt spid="4">
                                            <p:txEl>
                                              <p:pRg st="0" end="0"/>
                                            </p:txEl>
                                          </p:spTgt>
                                        </p:tgtEl>
                                        <p:attrNameLst>
                                          <p:attrName>style.color</p:attrName>
                                        </p:attrNameLst>
                                      </p:cBhvr>
                                      <p:to>
                                        <a:srgbClr val="FF0000"/>
                                      </p:to>
                                    </p:animClr>
                                    <p:animClr clrSpc="rgb" dir="cw">
                                      <p:cBhvr>
                                        <p:cTn id="13" dur="250" autoRev="1" fill="remove"/>
                                        <p:tgtEl>
                                          <p:spTgt spid="4">
                                            <p:txEl>
                                              <p:pRg st="0" end="0"/>
                                            </p:txEl>
                                          </p:spTgt>
                                        </p:tgtEl>
                                        <p:attrNameLst>
                                          <p:attrName>fillcolor</p:attrName>
                                        </p:attrNameLst>
                                      </p:cBhvr>
                                      <p:to>
                                        <a:srgbClr val="FF0000"/>
                                      </p:to>
                                    </p:animClr>
                                    <p:set>
                                      <p:cBhvr>
                                        <p:cTn id="14" dur="250" autoRev="1" fill="remove"/>
                                        <p:tgtEl>
                                          <p:spTgt spid="4">
                                            <p:txEl>
                                              <p:pRg st="0" end="0"/>
                                            </p:txEl>
                                          </p:spTgt>
                                        </p:tgtEl>
                                        <p:attrNameLst>
                                          <p:attrName>fill.type</p:attrName>
                                        </p:attrNameLst>
                                      </p:cBhvr>
                                      <p:to>
                                        <p:strVal val="solid"/>
                                      </p:to>
                                    </p:set>
                                    <p:set>
                                      <p:cBhvr>
                                        <p:cTn id="15" dur="250" autoRev="1" fill="remove"/>
                                        <p:tgtEl>
                                          <p:spTgt spid="4">
                                            <p:txEl>
                                              <p:pRg st="0" end="0"/>
                                            </p:txEl>
                                          </p:spTgt>
                                        </p:tgtEl>
                                        <p:attrNameLst>
                                          <p:attrName>fill.on</p:attrName>
                                        </p:attrNameLst>
                                      </p:cBhvr>
                                      <p:to>
                                        <p:strVal val="true"/>
                                      </p:to>
                                    </p:set>
                                  </p:childTnLst>
                                </p:cTn>
                              </p:par>
                              <p:par>
                                <p:cTn id="16" presetID="27" presetClass="emph" presetSubtype="0" repeatCount="indefinite" fill="remove" grpId="0" nodeType="withEffect">
                                  <p:stCondLst>
                                    <p:cond delay="0"/>
                                  </p:stCondLst>
                                  <p:endCondLst>
                                    <p:cond evt="onNext" delay="0">
                                      <p:tgtEl>
                                        <p:sldTgt/>
                                      </p:tgtEl>
                                    </p:cond>
                                  </p:endCondLst>
                                  <p:childTnLst>
                                    <p:animClr clrSpc="rgb" dir="cw">
                                      <p:cBhvr override="childStyle">
                                        <p:cTn id="17" dur="250" autoRev="1" fill="remove"/>
                                        <p:tgtEl>
                                          <p:spTgt spid="4">
                                            <p:txEl>
                                              <p:pRg st="2" end="2"/>
                                            </p:txEl>
                                          </p:spTgt>
                                        </p:tgtEl>
                                        <p:attrNameLst>
                                          <p:attrName>style.color</p:attrName>
                                        </p:attrNameLst>
                                      </p:cBhvr>
                                      <p:to>
                                        <a:srgbClr val="FF0000"/>
                                      </p:to>
                                    </p:animClr>
                                    <p:animClr clrSpc="rgb" dir="cw">
                                      <p:cBhvr>
                                        <p:cTn id="18" dur="250" autoRev="1" fill="remove"/>
                                        <p:tgtEl>
                                          <p:spTgt spid="4">
                                            <p:txEl>
                                              <p:pRg st="2" end="2"/>
                                            </p:txEl>
                                          </p:spTgt>
                                        </p:tgtEl>
                                        <p:attrNameLst>
                                          <p:attrName>fillcolor</p:attrName>
                                        </p:attrNameLst>
                                      </p:cBhvr>
                                      <p:to>
                                        <a:srgbClr val="FF0000"/>
                                      </p:to>
                                    </p:animClr>
                                    <p:set>
                                      <p:cBhvr>
                                        <p:cTn id="19" dur="250" autoRev="1" fill="remove"/>
                                        <p:tgtEl>
                                          <p:spTgt spid="4">
                                            <p:txEl>
                                              <p:pRg st="2" end="2"/>
                                            </p:txEl>
                                          </p:spTgt>
                                        </p:tgtEl>
                                        <p:attrNameLst>
                                          <p:attrName>fill.type</p:attrName>
                                        </p:attrNameLst>
                                      </p:cBhvr>
                                      <p:to>
                                        <p:strVal val="solid"/>
                                      </p:to>
                                    </p:set>
                                    <p:set>
                                      <p:cBhvr>
                                        <p:cTn id="20" dur="250" autoRev="1" fill="remove"/>
                                        <p:tgtEl>
                                          <p:spTgt spid="4">
                                            <p:txEl>
                                              <p:pRg st="2" end="2"/>
                                            </p:txEl>
                                          </p:spTgt>
                                        </p:tgtEl>
                                        <p:attrNameLst>
                                          <p:attrName>fill.on</p:attrName>
                                        </p:attrNameLst>
                                      </p:cBhvr>
                                      <p:to>
                                        <p:strVal val="true"/>
                                      </p:to>
                                    </p:set>
                                  </p:childTnLst>
                                </p:cTn>
                              </p:par>
                              <p:par>
                                <p:cTn id="21" presetID="27" presetClass="emph" presetSubtype="0" repeatCount="indefinite" fill="remove" grpId="0" nodeType="withEffect">
                                  <p:stCondLst>
                                    <p:cond delay="0"/>
                                  </p:stCondLst>
                                  <p:endCondLst>
                                    <p:cond evt="onNext" delay="0">
                                      <p:tgtEl>
                                        <p:sldTgt/>
                                      </p:tgtEl>
                                    </p:cond>
                                  </p:endCondLst>
                                  <p:childTnLst>
                                    <p:animClr clrSpc="rgb" dir="cw">
                                      <p:cBhvr override="childStyle">
                                        <p:cTn id="22" dur="250" autoRev="1" fill="remove"/>
                                        <p:tgtEl>
                                          <p:spTgt spid="4">
                                            <p:txEl>
                                              <p:pRg st="4" end="4"/>
                                            </p:txEl>
                                          </p:spTgt>
                                        </p:tgtEl>
                                        <p:attrNameLst>
                                          <p:attrName>style.color</p:attrName>
                                        </p:attrNameLst>
                                      </p:cBhvr>
                                      <p:to>
                                        <a:srgbClr val="FF0000"/>
                                      </p:to>
                                    </p:animClr>
                                    <p:animClr clrSpc="rgb" dir="cw">
                                      <p:cBhvr>
                                        <p:cTn id="23" dur="250" autoRev="1" fill="remove"/>
                                        <p:tgtEl>
                                          <p:spTgt spid="4">
                                            <p:txEl>
                                              <p:pRg st="4" end="4"/>
                                            </p:txEl>
                                          </p:spTgt>
                                        </p:tgtEl>
                                        <p:attrNameLst>
                                          <p:attrName>fillcolor</p:attrName>
                                        </p:attrNameLst>
                                      </p:cBhvr>
                                      <p:to>
                                        <a:srgbClr val="FF0000"/>
                                      </p:to>
                                    </p:animClr>
                                    <p:set>
                                      <p:cBhvr>
                                        <p:cTn id="24" dur="250" autoRev="1" fill="remove"/>
                                        <p:tgtEl>
                                          <p:spTgt spid="4">
                                            <p:txEl>
                                              <p:pRg st="4" end="4"/>
                                            </p:txEl>
                                          </p:spTgt>
                                        </p:tgtEl>
                                        <p:attrNameLst>
                                          <p:attrName>fill.type</p:attrName>
                                        </p:attrNameLst>
                                      </p:cBhvr>
                                      <p:to>
                                        <p:strVal val="solid"/>
                                      </p:to>
                                    </p:set>
                                    <p:set>
                                      <p:cBhvr>
                                        <p:cTn id="25" dur="250" autoRev="1" fill="remove"/>
                                        <p:tgtEl>
                                          <p:spTgt spid="4">
                                            <p:txEl>
                                              <p:pRg st="4" end="4"/>
                                            </p:txEl>
                                          </p:spTgt>
                                        </p:tgtEl>
                                        <p:attrNameLst>
                                          <p:attrName>fill.on</p:attrName>
                                        </p:attrNameLst>
                                      </p:cBhvr>
                                      <p:to>
                                        <p:strVal val="true"/>
                                      </p:to>
                                    </p:set>
                                  </p:childTnLst>
                                </p:cTn>
                              </p:par>
                              <p:par>
                                <p:cTn id="26" presetID="27" presetClass="emph" presetSubtype="0" repeatCount="indefinite" fill="remove" grpId="0" nodeType="withEffect">
                                  <p:stCondLst>
                                    <p:cond delay="0"/>
                                  </p:stCondLst>
                                  <p:endCondLst>
                                    <p:cond evt="onNext" delay="0">
                                      <p:tgtEl>
                                        <p:sldTgt/>
                                      </p:tgtEl>
                                    </p:cond>
                                  </p:endCondLst>
                                  <p:childTnLst>
                                    <p:animClr clrSpc="rgb" dir="cw">
                                      <p:cBhvr override="childStyle">
                                        <p:cTn id="27" dur="250" autoRev="1" fill="remove"/>
                                        <p:tgtEl>
                                          <p:spTgt spid="4">
                                            <p:txEl>
                                              <p:pRg st="6" end="6"/>
                                            </p:txEl>
                                          </p:spTgt>
                                        </p:tgtEl>
                                        <p:attrNameLst>
                                          <p:attrName>style.color</p:attrName>
                                        </p:attrNameLst>
                                      </p:cBhvr>
                                      <p:to>
                                        <a:srgbClr val="FF0000"/>
                                      </p:to>
                                    </p:animClr>
                                    <p:animClr clrSpc="rgb" dir="cw">
                                      <p:cBhvr>
                                        <p:cTn id="28" dur="250" autoRev="1" fill="remove"/>
                                        <p:tgtEl>
                                          <p:spTgt spid="4">
                                            <p:txEl>
                                              <p:pRg st="6" end="6"/>
                                            </p:txEl>
                                          </p:spTgt>
                                        </p:tgtEl>
                                        <p:attrNameLst>
                                          <p:attrName>fillcolor</p:attrName>
                                        </p:attrNameLst>
                                      </p:cBhvr>
                                      <p:to>
                                        <a:srgbClr val="FF0000"/>
                                      </p:to>
                                    </p:animClr>
                                    <p:set>
                                      <p:cBhvr>
                                        <p:cTn id="29" dur="250" autoRev="1" fill="remove"/>
                                        <p:tgtEl>
                                          <p:spTgt spid="4">
                                            <p:txEl>
                                              <p:pRg st="6" end="6"/>
                                            </p:txEl>
                                          </p:spTgt>
                                        </p:tgtEl>
                                        <p:attrNameLst>
                                          <p:attrName>fill.type</p:attrName>
                                        </p:attrNameLst>
                                      </p:cBhvr>
                                      <p:to>
                                        <p:strVal val="solid"/>
                                      </p:to>
                                    </p:set>
                                    <p:set>
                                      <p:cBhvr>
                                        <p:cTn id="30" dur="250" autoRev="1" fill="remove"/>
                                        <p:tgtEl>
                                          <p:spTgt spid="4">
                                            <p:txEl>
                                              <p:pRg st="6" end="6"/>
                                            </p:txEl>
                                          </p:spTgt>
                                        </p:tgtEl>
                                        <p:attrNameLst>
                                          <p:attrName>fill.on</p:attrName>
                                        </p:attrNameLst>
                                      </p:cBhvr>
                                      <p:to>
                                        <p:strVal val="true"/>
                                      </p:to>
                                    </p:set>
                                  </p:childTnLst>
                                </p:cTn>
                              </p:par>
                              <p:par>
                                <p:cTn id="31" presetID="31" presetClass="entr" presetSubtype="0" fill="hold" nodeType="withEffect">
                                  <p:stCondLst>
                                    <p:cond delay="0"/>
                                  </p:stCondLst>
                                  <p:childTnLst>
                                    <p:set>
                                      <p:cBhvr>
                                        <p:cTn id="32" dur="1" fill="hold">
                                          <p:stCondLst>
                                            <p:cond delay="0"/>
                                          </p:stCondLst>
                                        </p:cTn>
                                        <p:tgtEl>
                                          <p:spTgt spid="13"/>
                                        </p:tgtEl>
                                        <p:attrNameLst>
                                          <p:attrName>style.visibility</p:attrName>
                                        </p:attrNameLst>
                                      </p:cBhvr>
                                      <p:to>
                                        <p:strVal val="visible"/>
                                      </p:to>
                                    </p:set>
                                    <p:anim calcmode="lin" valueType="num">
                                      <p:cBhvr>
                                        <p:cTn id="33" dur="1000" fill="hold"/>
                                        <p:tgtEl>
                                          <p:spTgt spid="13"/>
                                        </p:tgtEl>
                                        <p:attrNameLst>
                                          <p:attrName>ppt_w</p:attrName>
                                        </p:attrNameLst>
                                      </p:cBhvr>
                                      <p:tavLst>
                                        <p:tav tm="0">
                                          <p:val>
                                            <p:fltVal val="0"/>
                                          </p:val>
                                        </p:tav>
                                        <p:tav tm="100000">
                                          <p:val>
                                            <p:strVal val="#ppt_w"/>
                                          </p:val>
                                        </p:tav>
                                      </p:tavLst>
                                    </p:anim>
                                    <p:anim calcmode="lin" valueType="num">
                                      <p:cBhvr>
                                        <p:cTn id="34" dur="1000" fill="hold"/>
                                        <p:tgtEl>
                                          <p:spTgt spid="13"/>
                                        </p:tgtEl>
                                        <p:attrNameLst>
                                          <p:attrName>ppt_h</p:attrName>
                                        </p:attrNameLst>
                                      </p:cBhvr>
                                      <p:tavLst>
                                        <p:tav tm="0">
                                          <p:val>
                                            <p:fltVal val="0"/>
                                          </p:val>
                                        </p:tav>
                                        <p:tav tm="100000">
                                          <p:val>
                                            <p:strVal val="#ppt_h"/>
                                          </p:val>
                                        </p:tav>
                                      </p:tavLst>
                                    </p:anim>
                                    <p:anim calcmode="lin" valueType="num">
                                      <p:cBhvr>
                                        <p:cTn id="35" dur="1000" fill="hold"/>
                                        <p:tgtEl>
                                          <p:spTgt spid="13"/>
                                        </p:tgtEl>
                                        <p:attrNameLst>
                                          <p:attrName>style.rotation</p:attrName>
                                        </p:attrNameLst>
                                      </p:cBhvr>
                                      <p:tavLst>
                                        <p:tav tm="0">
                                          <p:val>
                                            <p:fltVal val="90"/>
                                          </p:val>
                                        </p:tav>
                                        <p:tav tm="100000">
                                          <p:val>
                                            <p:fltVal val="0"/>
                                          </p:val>
                                        </p:tav>
                                      </p:tavLst>
                                    </p:anim>
                                    <p:animEffect transition="in" filter="fade">
                                      <p:cBhvr>
                                        <p:cTn id="36" dur="1000"/>
                                        <p:tgtEl>
                                          <p:spTgt spid="13"/>
                                        </p:tgtEl>
                                      </p:cBhvr>
                                    </p:animEffect>
                                  </p:childTnLst>
                                </p:cTn>
                              </p:par>
                              <p:par>
                                <p:cTn id="37" presetID="31" presetClass="entr" presetSubtype="0" fill="hold" nodeType="withEffect">
                                  <p:stCondLst>
                                    <p:cond delay="0"/>
                                  </p:stCondLst>
                                  <p:childTnLst>
                                    <p:set>
                                      <p:cBhvr>
                                        <p:cTn id="38" dur="1" fill="hold">
                                          <p:stCondLst>
                                            <p:cond delay="0"/>
                                          </p:stCondLst>
                                        </p:cTn>
                                        <p:tgtEl>
                                          <p:spTgt spid="14"/>
                                        </p:tgtEl>
                                        <p:attrNameLst>
                                          <p:attrName>style.visibility</p:attrName>
                                        </p:attrNameLst>
                                      </p:cBhvr>
                                      <p:to>
                                        <p:strVal val="visible"/>
                                      </p:to>
                                    </p:set>
                                    <p:anim calcmode="lin" valueType="num">
                                      <p:cBhvr>
                                        <p:cTn id="39" dur="1000" fill="hold"/>
                                        <p:tgtEl>
                                          <p:spTgt spid="14"/>
                                        </p:tgtEl>
                                        <p:attrNameLst>
                                          <p:attrName>ppt_w</p:attrName>
                                        </p:attrNameLst>
                                      </p:cBhvr>
                                      <p:tavLst>
                                        <p:tav tm="0">
                                          <p:val>
                                            <p:fltVal val="0"/>
                                          </p:val>
                                        </p:tav>
                                        <p:tav tm="100000">
                                          <p:val>
                                            <p:strVal val="#ppt_w"/>
                                          </p:val>
                                        </p:tav>
                                      </p:tavLst>
                                    </p:anim>
                                    <p:anim calcmode="lin" valueType="num">
                                      <p:cBhvr>
                                        <p:cTn id="40" dur="1000" fill="hold"/>
                                        <p:tgtEl>
                                          <p:spTgt spid="14"/>
                                        </p:tgtEl>
                                        <p:attrNameLst>
                                          <p:attrName>ppt_h</p:attrName>
                                        </p:attrNameLst>
                                      </p:cBhvr>
                                      <p:tavLst>
                                        <p:tav tm="0">
                                          <p:val>
                                            <p:fltVal val="0"/>
                                          </p:val>
                                        </p:tav>
                                        <p:tav tm="100000">
                                          <p:val>
                                            <p:strVal val="#ppt_h"/>
                                          </p:val>
                                        </p:tav>
                                      </p:tavLst>
                                    </p:anim>
                                    <p:anim calcmode="lin" valueType="num">
                                      <p:cBhvr>
                                        <p:cTn id="41" dur="1000" fill="hold"/>
                                        <p:tgtEl>
                                          <p:spTgt spid="14"/>
                                        </p:tgtEl>
                                        <p:attrNameLst>
                                          <p:attrName>style.rotation</p:attrName>
                                        </p:attrNameLst>
                                      </p:cBhvr>
                                      <p:tavLst>
                                        <p:tav tm="0">
                                          <p:val>
                                            <p:fltVal val="90"/>
                                          </p:val>
                                        </p:tav>
                                        <p:tav tm="100000">
                                          <p:val>
                                            <p:fltVal val="0"/>
                                          </p:val>
                                        </p:tav>
                                      </p:tavLst>
                                    </p:anim>
                                    <p:animEffect transition="in" filter="fade">
                                      <p:cBhvr>
                                        <p:cTn id="42" dur="1000"/>
                                        <p:tgtEl>
                                          <p:spTgt spid="14"/>
                                        </p:tgtEl>
                                      </p:cBhvr>
                                    </p:animEffect>
                                  </p:childTnLst>
                                </p:cTn>
                              </p:par>
                              <p:par>
                                <p:cTn id="43" presetID="31" presetClass="entr" presetSubtype="0" fill="hold" nodeType="withEffect">
                                  <p:stCondLst>
                                    <p:cond delay="0"/>
                                  </p:stCondLst>
                                  <p:childTnLst>
                                    <p:set>
                                      <p:cBhvr>
                                        <p:cTn id="44" dur="1" fill="hold">
                                          <p:stCondLst>
                                            <p:cond delay="0"/>
                                          </p:stCondLst>
                                        </p:cTn>
                                        <p:tgtEl>
                                          <p:spTgt spid="17"/>
                                        </p:tgtEl>
                                        <p:attrNameLst>
                                          <p:attrName>style.visibility</p:attrName>
                                        </p:attrNameLst>
                                      </p:cBhvr>
                                      <p:to>
                                        <p:strVal val="visible"/>
                                      </p:to>
                                    </p:set>
                                    <p:anim calcmode="lin" valueType="num">
                                      <p:cBhvr>
                                        <p:cTn id="45" dur="1000" fill="hold"/>
                                        <p:tgtEl>
                                          <p:spTgt spid="17"/>
                                        </p:tgtEl>
                                        <p:attrNameLst>
                                          <p:attrName>ppt_w</p:attrName>
                                        </p:attrNameLst>
                                      </p:cBhvr>
                                      <p:tavLst>
                                        <p:tav tm="0">
                                          <p:val>
                                            <p:fltVal val="0"/>
                                          </p:val>
                                        </p:tav>
                                        <p:tav tm="100000">
                                          <p:val>
                                            <p:strVal val="#ppt_w"/>
                                          </p:val>
                                        </p:tav>
                                      </p:tavLst>
                                    </p:anim>
                                    <p:anim calcmode="lin" valueType="num">
                                      <p:cBhvr>
                                        <p:cTn id="46" dur="1000" fill="hold"/>
                                        <p:tgtEl>
                                          <p:spTgt spid="17"/>
                                        </p:tgtEl>
                                        <p:attrNameLst>
                                          <p:attrName>ppt_h</p:attrName>
                                        </p:attrNameLst>
                                      </p:cBhvr>
                                      <p:tavLst>
                                        <p:tav tm="0">
                                          <p:val>
                                            <p:fltVal val="0"/>
                                          </p:val>
                                        </p:tav>
                                        <p:tav tm="100000">
                                          <p:val>
                                            <p:strVal val="#ppt_h"/>
                                          </p:val>
                                        </p:tav>
                                      </p:tavLst>
                                    </p:anim>
                                    <p:anim calcmode="lin" valueType="num">
                                      <p:cBhvr>
                                        <p:cTn id="47" dur="1000" fill="hold"/>
                                        <p:tgtEl>
                                          <p:spTgt spid="17"/>
                                        </p:tgtEl>
                                        <p:attrNameLst>
                                          <p:attrName>style.rotation</p:attrName>
                                        </p:attrNameLst>
                                      </p:cBhvr>
                                      <p:tavLst>
                                        <p:tav tm="0">
                                          <p:val>
                                            <p:fltVal val="90"/>
                                          </p:val>
                                        </p:tav>
                                        <p:tav tm="100000">
                                          <p:val>
                                            <p:fltVal val="0"/>
                                          </p:val>
                                        </p:tav>
                                      </p:tavLst>
                                    </p:anim>
                                    <p:animEffect transition="in" filter="fade">
                                      <p:cBhvr>
                                        <p:cTn id="48" dur="1000"/>
                                        <p:tgtEl>
                                          <p:spTgt spid="17"/>
                                        </p:tgtEl>
                                      </p:cBhvr>
                                    </p:animEffect>
                                  </p:childTnLst>
                                </p:cTn>
                              </p:par>
                              <p:par>
                                <p:cTn id="49" presetID="31" presetClass="entr" presetSubtype="0" fill="hold" nodeType="withEffect">
                                  <p:stCondLst>
                                    <p:cond delay="0"/>
                                  </p:stCondLst>
                                  <p:childTnLst>
                                    <p:set>
                                      <p:cBhvr>
                                        <p:cTn id="50" dur="1" fill="hold">
                                          <p:stCondLst>
                                            <p:cond delay="0"/>
                                          </p:stCondLst>
                                        </p:cTn>
                                        <p:tgtEl>
                                          <p:spTgt spid="16"/>
                                        </p:tgtEl>
                                        <p:attrNameLst>
                                          <p:attrName>style.visibility</p:attrName>
                                        </p:attrNameLst>
                                      </p:cBhvr>
                                      <p:to>
                                        <p:strVal val="visible"/>
                                      </p:to>
                                    </p:set>
                                    <p:anim calcmode="lin" valueType="num">
                                      <p:cBhvr>
                                        <p:cTn id="51" dur="1000" fill="hold"/>
                                        <p:tgtEl>
                                          <p:spTgt spid="16"/>
                                        </p:tgtEl>
                                        <p:attrNameLst>
                                          <p:attrName>ppt_w</p:attrName>
                                        </p:attrNameLst>
                                      </p:cBhvr>
                                      <p:tavLst>
                                        <p:tav tm="0">
                                          <p:val>
                                            <p:fltVal val="0"/>
                                          </p:val>
                                        </p:tav>
                                        <p:tav tm="100000">
                                          <p:val>
                                            <p:strVal val="#ppt_w"/>
                                          </p:val>
                                        </p:tav>
                                      </p:tavLst>
                                    </p:anim>
                                    <p:anim calcmode="lin" valueType="num">
                                      <p:cBhvr>
                                        <p:cTn id="52" dur="1000" fill="hold"/>
                                        <p:tgtEl>
                                          <p:spTgt spid="16"/>
                                        </p:tgtEl>
                                        <p:attrNameLst>
                                          <p:attrName>ppt_h</p:attrName>
                                        </p:attrNameLst>
                                      </p:cBhvr>
                                      <p:tavLst>
                                        <p:tav tm="0">
                                          <p:val>
                                            <p:fltVal val="0"/>
                                          </p:val>
                                        </p:tav>
                                        <p:tav tm="100000">
                                          <p:val>
                                            <p:strVal val="#ppt_h"/>
                                          </p:val>
                                        </p:tav>
                                      </p:tavLst>
                                    </p:anim>
                                    <p:anim calcmode="lin" valueType="num">
                                      <p:cBhvr>
                                        <p:cTn id="53" dur="1000" fill="hold"/>
                                        <p:tgtEl>
                                          <p:spTgt spid="16"/>
                                        </p:tgtEl>
                                        <p:attrNameLst>
                                          <p:attrName>style.rotation</p:attrName>
                                        </p:attrNameLst>
                                      </p:cBhvr>
                                      <p:tavLst>
                                        <p:tav tm="0">
                                          <p:val>
                                            <p:fltVal val="90"/>
                                          </p:val>
                                        </p:tav>
                                        <p:tav tm="100000">
                                          <p:val>
                                            <p:fltVal val="0"/>
                                          </p:val>
                                        </p:tav>
                                      </p:tavLst>
                                    </p:anim>
                                    <p:animEffect transition="in" filter="fade">
                                      <p:cBhvr>
                                        <p:cTn id="54" dur="1000"/>
                                        <p:tgtEl>
                                          <p:spTgt spid="16"/>
                                        </p:tgtEl>
                                      </p:cBhvr>
                                    </p:animEffect>
                                  </p:childTnLst>
                                </p:cTn>
                              </p:par>
                              <p:par>
                                <p:cTn id="55" presetID="31" presetClass="entr" presetSubtype="0" fill="hold" nodeType="withEffect">
                                  <p:stCondLst>
                                    <p:cond delay="0"/>
                                  </p:stCondLst>
                                  <p:childTnLst>
                                    <p:set>
                                      <p:cBhvr>
                                        <p:cTn id="56" dur="1" fill="hold">
                                          <p:stCondLst>
                                            <p:cond delay="0"/>
                                          </p:stCondLst>
                                        </p:cTn>
                                        <p:tgtEl>
                                          <p:spTgt spid="15"/>
                                        </p:tgtEl>
                                        <p:attrNameLst>
                                          <p:attrName>style.visibility</p:attrName>
                                        </p:attrNameLst>
                                      </p:cBhvr>
                                      <p:to>
                                        <p:strVal val="visible"/>
                                      </p:to>
                                    </p:set>
                                    <p:anim calcmode="lin" valueType="num">
                                      <p:cBhvr>
                                        <p:cTn id="57" dur="1000" fill="hold"/>
                                        <p:tgtEl>
                                          <p:spTgt spid="15"/>
                                        </p:tgtEl>
                                        <p:attrNameLst>
                                          <p:attrName>ppt_w</p:attrName>
                                        </p:attrNameLst>
                                      </p:cBhvr>
                                      <p:tavLst>
                                        <p:tav tm="0">
                                          <p:val>
                                            <p:fltVal val="0"/>
                                          </p:val>
                                        </p:tav>
                                        <p:tav tm="100000">
                                          <p:val>
                                            <p:strVal val="#ppt_w"/>
                                          </p:val>
                                        </p:tav>
                                      </p:tavLst>
                                    </p:anim>
                                    <p:anim calcmode="lin" valueType="num">
                                      <p:cBhvr>
                                        <p:cTn id="58" dur="1000" fill="hold"/>
                                        <p:tgtEl>
                                          <p:spTgt spid="15"/>
                                        </p:tgtEl>
                                        <p:attrNameLst>
                                          <p:attrName>ppt_h</p:attrName>
                                        </p:attrNameLst>
                                      </p:cBhvr>
                                      <p:tavLst>
                                        <p:tav tm="0">
                                          <p:val>
                                            <p:fltVal val="0"/>
                                          </p:val>
                                        </p:tav>
                                        <p:tav tm="100000">
                                          <p:val>
                                            <p:strVal val="#ppt_h"/>
                                          </p:val>
                                        </p:tav>
                                      </p:tavLst>
                                    </p:anim>
                                    <p:anim calcmode="lin" valueType="num">
                                      <p:cBhvr>
                                        <p:cTn id="59" dur="1000" fill="hold"/>
                                        <p:tgtEl>
                                          <p:spTgt spid="15"/>
                                        </p:tgtEl>
                                        <p:attrNameLst>
                                          <p:attrName>style.rotation</p:attrName>
                                        </p:attrNameLst>
                                      </p:cBhvr>
                                      <p:tavLst>
                                        <p:tav tm="0">
                                          <p:val>
                                            <p:fltVal val="90"/>
                                          </p:val>
                                        </p:tav>
                                        <p:tav tm="100000">
                                          <p:val>
                                            <p:fltVal val="0"/>
                                          </p:val>
                                        </p:tav>
                                      </p:tavLst>
                                    </p:anim>
                                    <p:animEffect transition="in" filter="fade">
                                      <p:cBhvr>
                                        <p:cTn id="60"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build="allAtOnce"/>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EPOS</a:t>
            </a:r>
            <a:endParaRPr lang="en-GB" dirty="0"/>
          </a:p>
        </p:txBody>
      </p:sp>
      <p:pic>
        <p:nvPicPr>
          <p:cNvPr id="5" name="Picture Placeholder 4"/>
          <p:cNvPicPr>
            <a:picLocks noGrp="1" noChangeAspect="1"/>
          </p:cNvPicPr>
          <p:nvPr>
            <p:ph type="pic" idx="1"/>
          </p:nvPr>
        </p:nvPicPr>
        <p:blipFill>
          <a:blip r:embed="rId2" cstate="print">
            <a:extLst>
              <a:ext uri="{28A0092B-C50C-407E-A947-70E740481C1C}">
                <a14:useLocalDpi xmlns:a14="http://schemas.microsoft.com/office/drawing/2010/main" val="0"/>
              </a:ext>
            </a:extLst>
          </a:blip>
          <a:srcRect l="2508" r="2508"/>
          <a:stretch>
            <a:fillRect/>
          </a:stretch>
        </p:blipFill>
        <p:spPr/>
      </p:pic>
      <p:sp>
        <p:nvSpPr>
          <p:cNvPr id="4" name="Text Placeholder 3"/>
          <p:cNvSpPr>
            <a:spLocks noGrp="1"/>
          </p:cNvSpPr>
          <p:nvPr>
            <p:ph type="body" sz="half" idx="2"/>
          </p:nvPr>
        </p:nvSpPr>
        <p:spPr/>
        <p:txBody>
          <a:bodyPr/>
          <a:lstStyle/>
          <a:p>
            <a:r>
              <a:rPr lang="en-GB" dirty="0" smtClean="0"/>
              <a:t>EPOS- Electronic point of sale</a:t>
            </a:r>
          </a:p>
          <a:p>
            <a:endParaRPr lang="en-GB" dirty="0"/>
          </a:p>
          <a:p>
            <a:r>
              <a:rPr lang="en-GB" dirty="0" smtClean="0"/>
              <a:t>Barcodes of items are scanned and stock databases are checked in order to retrieve the price, number in stock and other information. Once the payment has been processed whether it be cash or electronic payment an itemised receipt is produced.</a:t>
            </a:r>
          </a:p>
          <a:p>
            <a:endParaRPr lang="en-GB" dirty="0"/>
          </a:p>
          <a:p>
            <a:r>
              <a:rPr lang="en-GB" dirty="0" smtClean="0"/>
              <a:t>Location: John Lewis</a:t>
            </a:r>
          </a:p>
          <a:p>
            <a:endParaRPr lang="en-GB" dirty="0"/>
          </a:p>
        </p:txBody>
      </p:sp>
    </p:spTree>
    <p:extLst>
      <p:ext uri="{BB962C8B-B14F-4D97-AF65-F5344CB8AC3E}">
        <p14:creationId xmlns:p14="http://schemas.microsoft.com/office/powerpoint/2010/main" val="424509688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4">
                                            <p:txEl>
                                              <p:pRg st="0" end="0"/>
                                            </p:txEl>
                                          </p:spTgt>
                                        </p:tgtEl>
                                        <p:attrNameLst>
                                          <p:attrName>style.visibility</p:attrName>
                                        </p:attrNameLst>
                                      </p:cBhvr>
                                      <p:to>
                                        <p:strVal val="visible"/>
                                      </p:to>
                                    </p:set>
                                    <p:anim calcmode="lin" valueType="num">
                                      <p:cBhvr additive="base">
                                        <p:cTn id="15"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4">
                                            <p:txEl>
                                              <p:pRg st="0" end="0"/>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anim calcmode="lin" valueType="num">
                                      <p:cBhvr additive="base">
                                        <p:cTn id="19"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2" end="2"/>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anim calcmode="lin" valueType="num">
                                      <p:cBhvr additive="base">
                                        <p:cTn id="23"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4">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Self Checkout</a:t>
            </a:r>
            <a:endParaRPr lang="en-GB" dirty="0"/>
          </a:p>
        </p:txBody>
      </p:sp>
      <p:pic>
        <p:nvPicPr>
          <p:cNvPr id="5" name="Picture Placeholder 4"/>
          <p:cNvPicPr>
            <a:picLocks noGrp="1" noChangeAspect="1"/>
          </p:cNvPicPr>
          <p:nvPr>
            <p:ph type="pic" idx="1"/>
          </p:nvPr>
        </p:nvPicPr>
        <p:blipFill>
          <a:blip r:embed="rId2" cstate="print">
            <a:extLst>
              <a:ext uri="{28A0092B-C50C-407E-A947-70E740481C1C}">
                <a14:useLocalDpi xmlns:a14="http://schemas.microsoft.com/office/drawing/2010/main" val="0"/>
              </a:ext>
            </a:extLst>
          </a:blip>
          <a:srcRect l="2508" r="2508"/>
          <a:stretch>
            <a:fillRect/>
          </a:stretch>
        </p:blipFill>
        <p:spPr/>
      </p:pic>
      <p:sp>
        <p:nvSpPr>
          <p:cNvPr id="4" name="Text Placeholder 3"/>
          <p:cNvSpPr>
            <a:spLocks noGrp="1"/>
          </p:cNvSpPr>
          <p:nvPr>
            <p:ph type="body" sz="half" idx="2"/>
          </p:nvPr>
        </p:nvSpPr>
        <p:spPr/>
        <p:txBody>
          <a:bodyPr/>
          <a:lstStyle/>
          <a:p>
            <a:r>
              <a:rPr lang="en-GB" dirty="0" smtClean="0"/>
              <a:t>Offers a quicker method of payment. Same EPOS system however normally the software is more user friendly enabling anyone to check out successfully.</a:t>
            </a:r>
          </a:p>
          <a:p>
            <a:endParaRPr lang="en-GB" dirty="0"/>
          </a:p>
          <a:p>
            <a:r>
              <a:rPr lang="en-GB" dirty="0" smtClean="0"/>
              <a:t>Location: </a:t>
            </a:r>
            <a:r>
              <a:rPr lang="en-GB" dirty="0" err="1" smtClean="0"/>
              <a:t>Sainsburys</a:t>
            </a:r>
            <a:endParaRPr lang="en-GB" dirty="0"/>
          </a:p>
        </p:txBody>
      </p:sp>
    </p:spTree>
    <p:extLst>
      <p:ext uri="{BB962C8B-B14F-4D97-AF65-F5344CB8AC3E}">
        <p14:creationId xmlns:p14="http://schemas.microsoft.com/office/powerpoint/2010/main" val="2935729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anim calcmode="lin" valueType="num">
                                      <p:cBhvr additive="base">
                                        <p:cTn id="11"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4">
                                            <p:txEl>
                                              <p:pRg st="0" end="0"/>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 calcmode="lin" valueType="num">
                                      <p:cBhvr additive="base">
                                        <p:cTn id="15"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4">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ppt_x"/>
                                          </p:val>
                                        </p:tav>
                                        <p:tav tm="100000">
                                          <p:val>
                                            <p:strVal val="#ppt_x"/>
                                          </p:val>
                                        </p:tav>
                                      </p:tavLst>
                                    </p:anim>
                                    <p:anim calcmode="lin" valueType="num">
                                      <p:cBhvr additive="base">
                                        <p:cTn id="20"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ATM</a:t>
            </a:r>
            <a:endParaRPr lang="en-GB" dirty="0"/>
          </a:p>
        </p:txBody>
      </p:sp>
      <p:pic>
        <p:nvPicPr>
          <p:cNvPr id="5" name="Picture Placeholder 4"/>
          <p:cNvPicPr>
            <a:picLocks noGrp="1" noChangeAspect="1"/>
          </p:cNvPicPr>
          <p:nvPr>
            <p:ph type="pic" idx="1"/>
          </p:nvPr>
        </p:nvPicPr>
        <p:blipFill>
          <a:blip r:embed="rId2" cstate="print">
            <a:extLst>
              <a:ext uri="{28A0092B-C50C-407E-A947-70E740481C1C}">
                <a14:useLocalDpi xmlns:a14="http://schemas.microsoft.com/office/drawing/2010/main" val="0"/>
              </a:ext>
            </a:extLst>
          </a:blip>
          <a:srcRect l="2508" r="2508"/>
          <a:stretch>
            <a:fillRect/>
          </a:stretch>
        </p:blipFill>
        <p:spPr/>
      </p:pic>
      <p:sp>
        <p:nvSpPr>
          <p:cNvPr id="4" name="Text Placeholder 3"/>
          <p:cNvSpPr>
            <a:spLocks noGrp="1"/>
          </p:cNvSpPr>
          <p:nvPr>
            <p:ph type="body" sz="half" idx="2"/>
          </p:nvPr>
        </p:nvSpPr>
        <p:spPr/>
        <p:txBody>
          <a:bodyPr/>
          <a:lstStyle/>
          <a:p>
            <a:r>
              <a:rPr lang="en-GB" dirty="0" smtClean="0"/>
              <a:t>ATM-Automated </a:t>
            </a:r>
            <a:r>
              <a:rPr lang="en-GB" dirty="0"/>
              <a:t>Teller </a:t>
            </a:r>
            <a:r>
              <a:rPr lang="en-GB" dirty="0" smtClean="0"/>
              <a:t>Machine</a:t>
            </a:r>
          </a:p>
          <a:p>
            <a:endParaRPr lang="en-GB" dirty="0"/>
          </a:p>
          <a:p>
            <a:r>
              <a:rPr lang="en-GB" dirty="0" smtClean="0"/>
              <a:t>Information is read from the chip in your card and verified with your PIN, the bank is then contacted and allows you to perform tasks such as checking balance or withdrawing available funds</a:t>
            </a:r>
          </a:p>
          <a:p>
            <a:endParaRPr lang="en-GB" dirty="0"/>
          </a:p>
          <a:p>
            <a:r>
              <a:rPr lang="en-GB" dirty="0" smtClean="0"/>
              <a:t>Location: </a:t>
            </a:r>
            <a:r>
              <a:rPr lang="en-GB" dirty="0" err="1" smtClean="0"/>
              <a:t>Sainsburys</a:t>
            </a:r>
            <a:endParaRPr lang="en-GB" dirty="0"/>
          </a:p>
        </p:txBody>
      </p:sp>
    </p:spTree>
    <p:extLst>
      <p:ext uri="{BB962C8B-B14F-4D97-AF65-F5344CB8AC3E}">
        <p14:creationId xmlns:p14="http://schemas.microsoft.com/office/powerpoint/2010/main" val="216500187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anim calcmode="lin" valueType="num">
                                      <p:cBhvr additive="base">
                                        <p:cTn id="11"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4">
                                            <p:txEl>
                                              <p:pRg st="2" end="2"/>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anim calcmode="lin" valueType="num">
                                      <p:cBhvr additive="base">
                                        <p:cTn id="15"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4">
                                            <p:txEl>
                                              <p:pRg st="4" end="4"/>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ppt_x"/>
                                          </p:val>
                                        </p:tav>
                                        <p:tav tm="100000">
                                          <p:val>
                                            <p:strVal val="#ppt_x"/>
                                          </p:val>
                                        </p:tav>
                                      </p:tavLst>
                                    </p:anim>
                                    <p:anim calcmode="lin" valueType="num">
                                      <p:cBhvr additive="base">
                                        <p:cTn id="20" dur="500" fill="hold"/>
                                        <p:tgtEl>
                                          <p:spTgt spid="2"/>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500" fill="hold"/>
                                        <p:tgtEl>
                                          <p:spTgt spid="5"/>
                                        </p:tgtEl>
                                        <p:attrNameLst>
                                          <p:attrName>ppt_x</p:attrName>
                                        </p:attrNameLst>
                                      </p:cBhvr>
                                      <p:tavLst>
                                        <p:tav tm="0">
                                          <p:val>
                                            <p:strVal val="#ppt_x"/>
                                          </p:val>
                                        </p:tav>
                                        <p:tav tm="100000">
                                          <p:val>
                                            <p:strVal val="#ppt_x"/>
                                          </p:val>
                                        </p:tav>
                                      </p:tavLst>
                                    </p:anim>
                                    <p:anim calcmode="lin" valueType="num">
                                      <p:cBhvr additive="base">
                                        <p:cTn id="2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Automatic Doors</a:t>
            </a:r>
            <a:endParaRPr lang="en-GB" dirty="0"/>
          </a:p>
        </p:txBody>
      </p:sp>
      <p:pic>
        <p:nvPicPr>
          <p:cNvPr id="5" name="Picture Placeholder 4"/>
          <p:cNvPicPr>
            <a:picLocks noGrp="1" noChangeAspect="1"/>
          </p:cNvPicPr>
          <p:nvPr>
            <p:ph type="pic" idx="1"/>
          </p:nvPr>
        </p:nvPicPr>
        <p:blipFill rotWithShape="1">
          <a:blip r:embed="rId2" cstate="print">
            <a:extLst>
              <a:ext uri="{28A0092B-C50C-407E-A947-70E740481C1C}">
                <a14:useLocalDpi xmlns:a14="http://schemas.microsoft.com/office/drawing/2010/main" val="0"/>
              </a:ext>
            </a:extLst>
          </a:blip>
          <a:srcRect l="10532" r="17670"/>
          <a:stretch/>
        </p:blipFill>
        <p:spPr>
          <a:xfrm>
            <a:off x="5704609" y="987425"/>
            <a:ext cx="4665518" cy="4873625"/>
          </a:xfrm>
        </p:spPr>
      </p:pic>
      <p:sp>
        <p:nvSpPr>
          <p:cNvPr id="4" name="Text Placeholder 3"/>
          <p:cNvSpPr>
            <a:spLocks noGrp="1"/>
          </p:cNvSpPr>
          <p:nvPr>
            <p:ph type="body" sz="half" idx="2"/>
          </p:nvPr>
        </p:nvSpPr>
        <p:spPr/>
        <p:txBody>
          <a:bodyPr/>
          <a:lstStyle/>
          <a:p>
            <a:r>
              <a:rPr lang="en-GB" dirty="0" smtClean="0"/>
              <a:t>A sensor above the doorway detects movement near the door. Some automatic door systems use floor mats which detect pressure when somebody walks over them. Once movement is detected the door opens allowing the person access. Being electronic the doors can be automatically locked at closing times.</a:t>
            </a:r>
          </a:p>
          <a:p>
            <a:endParaRPr lang="en-GB" dirty="0"/>
          </a:p>
          <a:p>
            <a:r>
              <a:rPr lang="en-GB" dirty="0" smtClean="0"/>
              <a:t>Location: Anonymous Shop (Definitely not </a:t>
            </a:r>
            <a:r>
              <a:rPr lang="en-GB" dirty="0" err="1" smtClean="0"/>
              <a:t>Sainsburys</a:t>
            </a:r>
            <a:r>
              <a:rPr lang="en-GB" dirty="0" smtClean="0"/>
              <a:t>)</a:t>
            </a:r>
            <a:endParaRPr lang="en-GB" dirty="0"/>
          </a:p>
        </p:txBody>
      </p:sp>
    </p:spTree>
    <p:extLst>
      <p:ext uri="{BB962C8B-B14F-4D97-AF65-F5344CB8AC3E}">
        <p14:creationId xmlns:p14="http://schemas.microsoft.com/office/powerpoint/2010/main" val="228298321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3000"/>
                                        <p:tgtEl>
                                          <p:spTgt spid="5"/>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4">
                                            <p:txEl>
                                              <p:pRg st="0" end="0"/>
                                            </p:txEl>
                                          </p:spTgt>
                                        </p:tgtEl>
                                        <p:attrNameLst>
                                          <p:attrName>style.visibility</p:attrName>
                                        </p:attrNameLst>
                                      </p:cBhvr>
                                      <p:to>
                                        <p:strVal val="visible"/>
                                      </p:to>
                                    </p:set>
                                    <p:animEffect transition="in" filter="barn(inVertical)">
                                      <p:cBhvr>
                                        <p:cTn id="10" dur="3000"/>
                                        <p:tgtEl>
                                          <p:spTgt spid="4">
                                            <p:txEl>
                                              <p:pRg st="0" end="0"/>
                                            </p:txEl>
                                          </p:spTgt>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barn(inVertical)">
                                      <p:cBhvr>
                                        <p:cTn id="13" dur="3000"/>
                                        <p:tgtEl>
                                          <p:spTgt spid="4">
                                            <p:txEl>
                                              <p:pRg st="2" end="2"/>
                                            </p:txEl>
                                          </p:spTgt>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barn(inVertical)">
                                      <p:cBhvr>
                                        <p:cTn id="16" dur="3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H4ppy The Bus</a:t>
            </a:r>
            <a:endParaRPr lang="en-GB" dirty="0"/>
          </a:p>
        </p:txBody>
      </p:sp>
      <p:sp>
        <p:nvSpPr>
          <p:cNvPr id="4" name="Text Placeholder 3"/>
          <p:cNvSpPr>
            <a:spLocks noGrp="1"/>
          </p:cNvSpPr>
          <p:nvPr>
            <p:ph type="body" sz="half" idx="2"/>
          </p:nvPr>
        </p:nvSpPr>
        <p:spPr>
          <a:xfrm>
            <a:off x="839788" y="2057400"/>
            <a:ext cx="3932237" cy="1262743"/>
          </a:xfrm>
        </p:spPr>
        <p:txBody>
          <a:bodyPr/>
          <a:lstStyle/>
          <a:p>
            <a:r>
              <a:rPr lang="en-GB" dirty="0" smtClean="0"/>
              <a:t>Children's ride</a:t>
            </a:r>
          </a:p>
          <a:p>
            <a:r>
              <a:rPr lang="en-GB" dirty="0" smtClean="0"/>
              <a:t>Containing interactive screen and buttons for the fun</a:t>
            </a:r>
          </a:p>
          <a:p>
            <a:endParaRPr lang="en-GB" dirty="0"/>
          </a:p>
          <a:p>
            <a:endParaRPr lang="en-GB" dirty="0" smtClean="0"/>
          </a:p>
          <a:p>
            <a:endParaRPr lang="en-GB" dirty="0" smtClean="0"/>
          </a:p>
          <a:p>
            <a:endParaRPr lang="en-GB" dirty="0" smtClean="0"/>
          </a:p>
          <a:p>
            <a:endParaRPr lang="en-GB" dirty="0"/>
          </a:p>
        </p:txBody>
      </p:sp>
      <p:pic>
        <p:nvPicPr>
          <p:cNvPr id="7" name="Picture Placeholder 6"/>
          <p:cNvPicPr>
            <a:picLocks noGrp="1" noChangeAspect="1"/>
          </p:cNvPicPr>
          <p:nvPr>
            <p:ph type="pic" idx="1"/>
          </p:nvPr>
        </p:nvPicPr>
        <p:blipFill>
          <a:blip r:embed="rId2" cstate="print">
            <a:extLst>
              <a:ext uri="{28A0092B-C50C-407E-A947-70E740481C1C}">
                <a14:useLocalDpi xmlns:a14="http://schemas.microsoft.com/office/drawing/2010/main" val="0"/>
              </a:ext>
            </a:extLst>
          </a:blip>
          <a:srcRect t="20390" b="20390"/>
          <a:stretch>
            <a:fillRect/>
          </a:stretch>
        </p:blipFill>
        <p:spPr/>
      </p:pic>
      <p:sp>
        <p:nvSpPr>
          <p:cNvPr id="8" name="Text Placeholder 3"/>
          <p:cNvSpPr txBox="1">
            <a:spLocks/>
          </p:cNvSpPr>
          <p:nvPr/>
        </p:nvSpPr>
        <p:spPr>
          <a:xfrm>
            <a:off x="839787" y="3516086"/>
            <a:ext cx="3932237" cy="1262743"/>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r>
              <a:rPr lang="en-GB" dirty="0" smtClean="0">
                <a:solidFill>
                  <a:srgbClr val="FF0000"/>
                </a:solidFill>
              </a:rPr>
              <a:t>NOT SUITABLE FOR ANYONE OVER 4 FOOT</a:t>
            </a:r>
            <a:endParaRPr lang="en-GB" dirty="0" smtClean="0">
              <a:solidFill>
                <a:srgbClr val="FF0000"/>
              </a:solidFill>
            </a:endParaRPr>
          </a:p>
        </p:txBody>
      </p:sp>
    </p:spTree>
    <p:extLst>
      <p:ext uri="{BB962C8B-B14F-4D97-AF65-F5344CB8AC3E}">
        <p14:creationId xmlns:p14="http://schemas.microsoft.com/office/powerpoint/2010/main" val="332356980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 calcmode="lin" valueType="num">
                                      <p:cBhvr additive="base">
                                        <p:cTn id="11"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4">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ppt_x"/>
                                          </p:val>
                                        </p:tav>
                                        <p:tav tm="100000">
                                          <p:val>
                                            <p:strVal val="#ppt_x"/>
                                          </p:val>
                                        </p:tav>
                                      </p:tavLst>
                                    </p:anim>
                                    <p:anim calcmode="lin" valueType="num">
                                      <p:cBhvr additive="base">
                                        <p:cTn id="20"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iterate type="lt">
                                    <p:tmPct val="0"/>
                                  </p:iterate>
                                  <p:childTnLst>
                                    <p:set>
                                      <p:cBhvr>
                                        <p:cTn id="24" dur="1" fill="hold">
                                          <p:stCondLst>
                                            <p:cond delay="0"/>
                                          </p:stCondLst>
                                        </p:cTn>
                                        <p:tgtEl>
                                          <p:spTgt spid="8">
                                            <p:txEl>
                                              <p:pRg st="0" end="0"/>
                                            </p:txEl>
                                          </p:spTgt>
                                        </p:tgtEl>
                                        <p:attrNameLst>
                                          <p:attrName>style.visibility</p:attrName>
                                        </p:attrNameLst>
                                      </p:cBhvr>
                                      <p:to>
                                        <p:strVal val="visible"/>
                                      </p:to>
                                    </p:set>
                                    <p:anim calcmode="lin" valueType="num">
                                      <p:cBhvr additive="base">
                                        <p:cTn id="25"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par>
                          <p:cTn id="27" fill="hold">
                            <p:stCondLst>
                              <p:cond delay="500"/>
                            </p:stCondLst>
                            <p:childTnLst>
                              <p:par>
                                <p:cTn id="28" presetID="18" presetClass="emph" presetSubtype="0" fill="hold" nodeType="afterEffect">
                                  <p:stCondLst>
                                    <p:cond delay="0"/>
                                  </p:stCondLst>
                                  <p:iterate type="lt">
                                    <p:tmPct val="4000"/>
                                  </p:iterate>
                                  <p:childTnLst>
                                    <p:set>
                                      <p:cBhvr override="childStyle">
                                        <p:cTn id="29" dur="500" fill="hold"/>
                                        <p:tgtEl>
                                          <p:spTgt spid="8">
                                            <p:txEl>
                                              <p:pRg st="0" end="0"/>
                                            </p:txEl>
                                          </p:spTgt>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build="p"/>
      <p:bldP spid="8" grpId="0" build="allAtOnce"/>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73</TotalTime>
  <Words>422</Words>
  <Application>Microsoft Office PowerPoint</Application>
  <PresentationFormat>Widescreen</PresentationFormat>
  <Paragraphs>52</Paragraphs>
  <Slides>9</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vt:i4>
      </vt:variant>
    </vt:vector>
  </HeadingPairs>
  <TitlesOfParts>
    <vt:vector size="13" baseType="lpstr">
      <vt:lpstr>Arial</vt:lpstr>
      <vt:lpstr>Calibri</vt:lpstr>
      <vt:lpstr>Calibri Light</vt:lpstr>
      <vt:lpstr>Office Theme</vt:lpstr>
      <vt:lpstr>Group 15 Embedded Systems</vt:lpstr>
      <vt:lpstr>Bus arrival time</vt:lpstr>
      <vt:lpstr>Traffic Light Trigger </vt:lpstr>
      <vt:lpstr>Security and Alarms</vt:lpstr>
      <vt:lpstr>EPOS</vt:lpstr>
      <vt:lpstr>Self Checkout</vt:lpstr>
      <vt:lpstr>ATM</vt:lpstr>
      <vt:lpstr>Automatic Doors</vt:lpstr>
      <vt:lpstr>H4ppy The Bus</vt:lpstr>
    </vt:vector>
  </TitlesOfParts>
  <Company>Cardiff University</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insrv</dc:creator>
  <cp:lastModifiedBy>insrv</cp:lastModifiedBy>
  <cp:revision>7</cp:revision>
  <dcterms:created xsi:type="dcterms:W3CDTF">2014-09-30T12:25:52Z</dcterms:created>
  <dcterms:modified xsi:type="dcterms:W3CDTF">2014-09-30T13:39:11Z</dcterms:modified>
</cp:coreProperties>
</file>